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9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496D38-769F-4658-8883-C02561AAB6F5}" type="datetimeFigureOut">
              <a:rPr lang="en-US" smtClean="0"/>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496D38-769F-4658-8883-C02561AAB6F5}" type="datetimeFigureOut">
              <a:rPr lang="en-US" smtClean="0"/>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496D38-769F-4658-8883-C02561AAB6F5}" type="datetimeFigureOut">
              <a:rPr lang="en-US" smtClean="0"/>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496D38-769F-4658-8883-C02561AAB6F5}" type="datetimeFigureOut">
              <a:rPr lang="en-US" smtClean="0"/>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496D38-769F-4658-8883-C02561AAB6F5}" type="datetimeFigureOut">
              <a:rPr lang="en-US" smtClean="0"/>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496D38-769F-4658-8883-C02561AAB6F5}" type="datetimeFigureOut">
              <a:rPr lang="en-US" smtClean="0"/>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496D38-769F-4658-8883-C02561AAB6F5}" type="datetimeFigureOut">
              <a:rPr lang="en-US" smtClean="0"/>
              <a:t>5/5/2009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496D38-769F-4658-8883-C02561AAB6F5}" type="datetimeFigureOut">
              <a:rPr lang="en-US" smtClean="0"/>
              <a:t>5/5/2009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496D38-769F-4658-8883-C02561AAB6F5}" type="datetimeFigureOut">
              <a:rPr lang="en-US" smtClean="0"/>
              <a:t>5/5/2009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496D38-769F-4658-8883-C02561AAB6F5}" type="datetimeFigureOut">
              <a:rPr lang="en-US" smtClean="0"/>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496D38-769F-4658-8883-C02561AAB6F5}" type="datetimeFigureOut">
              <a:rPr lang="en-US" smtClean="0"/>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A2961E-DC89-4C1C-8DE9-CEBDE0BB5AE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96D38-769F-4658-8883-C02561AAB6F5}" type="datetimeFigureOut">
              <a:rPr lang="en-US" smtClean="0"/>
              <a:t>5/5/2009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A2961E-DC89-4C1C-8DE9-CEBDE0BB5AE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20141735">
            <a:off x="4408448" y="2215375"/>
            <a:ext cx="1524000" cy="762000"/>
          </a:xfrm>
        </p:spPr>
        <p:txBody>
          <a:bodyPr/>
          <a:lstStyle/>
          <a:p>
            <a:r>
              <a:rPr lang="en-US" dirty="0" smtClean="0">
                <a:solidFill>
                  <a:srgbClr val="FF0000"/>
                </a:solidFill>
              </a:rPr>
              <a:t>Stuff</a:t>
            </a:r>
            <a:endParaRPr lang="en-US" dirty="0">
              <a:solidFill>
                <a:srgbClr val="FF0000"/>
              </a:solidFill>
            </a:endParaRPr>
          </a:p>
        </p:txBody>
      </p:sp>
      <p:sp>
        <p:nvSpPr>
          <p:cNvPr id="3" name="Subtitle 2"/>
          <p:cNvSpPr>
            <a:spLocks noGrp="1"/>
          </p:cNvSpPr>
          <p:nvPr>
            <p:ph type="subTitle" idx="1"/>
          </p:nvPr>
        </p:nvSpPr>
        <p:spPr>
          <a:xfrm rot="19940873">
            <a:off x="3611934" y="3163924"/>
            <a:ext cx="3276600" cy="609600"/>
          </a:xfrm>
        </p:spPr>
        <p:txBody>
          <a:bodyPr/>
          <a:lstStyle/>
          <a:p>
            <a:r>
              <a:rPr lang="en-US" dirty="0" smtClean="0">
                <a:solidFill>
                  <a:srgbClr val="FF0000"/>
                </a:solidFill>
              </a:rPr>
              <a:t>By Zach and Turtle</a:t>
            </a: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057400" cy="1143000"/>
          </a:xfrm>
        </p:spPr>
        <p:txBody>
          <a:bodyPr/>
          <a:lstStyle/>
          <a:p>
            <a:r>
              <a:rPr lang="en-US" dirty="0" smtClean="0">
                <a:solidFill>
                  <a:srgbClr val="FF0000"/>
                </a:solidFill>
              </a:rPr>
              <a:t>14.2.3</a:t>
            </a:r>
            <a:endParaRPr lang="en-US" dirty="0">
              <a:solidFill>
                <a:srgbClr val="FF0000"/>
              </a:solidFill>
            </a:endParaRPr>
          </a:p>
        </p:txBody>
      </p:sp>
      <p:sp>
        <p:nvSpPr>
          <p:cNvPr id="3" name="Content Placeholder 2"/>
          <p:cNvSpPr>
            <a:spLocks noGrp="1"/>
          </p:cNvSpPr>
          <p:nvPr>
            <p:ph idx="1"/>
          </p:nvPr>
        </p:nvSpPr>
        <p:spPr>
          <a:xfrm>
            <a:off x="1905000" y="152400"/>
            <a:ext cx="7162800" cy="4648200"/>
          </a:xfrm>
        </p:spPr>
        <p:txBody>
          <a:bodyPr>
            <a:normAutofit fontScale="70000" lnSpcReduction="20000"/>
          </a:bodyPr>
          <a:lstStyle/>
          <a:p>
            <a:r>
              <a:rPr lang="en-US" dirty="0" smtClean="0">
                <a:solidFill>
                  <a:srgbClr val="FF0000"/>
                </a:solidFill>
              </a:rPr>
              <a:t>To designate a default printer, choose </a:t>
            </a:r>
            <a:r>
              <a:rPr lang="en-US" b="1" dirty="0" smtClean="0">
                <a:solidFill>
                  <a:srgbClr val="FF0000"/>
                </a:solidFill>
              </a:rPr>
              <a:t>Start &gt; Control Panel &gt; Printers and Faxes</a:t>
            </a:r>
            <a:r>
              <a:rPr lang="en-US" dirty="0" smtClean="0">
                <a:solidFill>
                  <a:srgbClr val="FF0000"/>
                </a:solidFill>
              </a:rPr>
              <a:t>. Right-click the printer, and then choose </a:t>
            </a:r>
            <a:r>
              <a:rPr lang="en-US" b="1" dirty="0" smtClean="0">
                <a:solidFill>
                  <a:srgbClr val="FF0000"/>
                </a:solidFill>
              </a:rPr>
              <a:t>Set as Default Printer.</a:t>
            </a:r>
          </a:p>
          <a:p>
            <a:r>
              <a:rPr lang="en-US" dirty="0" smtClean="0">
                <a:solidFill>
                  <a:srgbClr val="FF0000"/>
                </a:solidFill>
              </a:rPr>
              <a:t>To limit printing to only black and white, choose </a:t>
            </a:r>
            <a:r>
              <a:rPr lang="en-US" b="1" dirty="0" smtClean="0">
                <a:solidFill>
                  <a:srgbClr val="FF0000"/>
                </a:solidFill>
              </a:rPr>
              <a:t>Start &gt; Control Panel &gt; Printer and Faxes</a:t>
            </a:r>
            <a:r>
              <a:rPr lang="en-US" dirty="0" smtClean="0">
                <a:solidFill>
                  <a:srgbClr val="FF0000"/>
                </a:solidFill>
              </a:rPr>
              <a:t>. Right-click the printer, and then choose </a:t>
            </a:r>
            <a:r>
              <a:rPr lang="en-US" b="1" dirty="0" smtClean="0">
                <a:solidFill>
                  <a:srgbClr val="FF0000"/>
                </a:solidFill>
              </a:rPr>
              <a:t>Printing Preferences</a:t>
            </a:r>
            <a:r>
              <a:rPr lang="en-US" dirty="0" smtClean="0">
                <a:solidFill>
                  <a:srgbClr val="FF0000"/>
                </a:solidFill>
              </a:rPr>
              <a:t>. Choose the </a:t>
            </a:r>
            <a:r>
              <a:rPr lang="en-US" b="1" dirty="0" smtClean="0">
                <a:solidFill>
                  <a:srgbClr val="FF0000"/>
                </a:solidFill>
              </a:rPr>
              <a:t>Color</a:t>
            </a:r>
            <a:r>
              <a:rPr lang="en-US" dirty="0" smtClean="0">
                <a:solidFill>
                  <a:srgbClr val="FF0000"/>
                </a:solidFill>
              </a:rPr>
              <a:t> tab. Check </a:t>
            </a:r>
            <a:r>
              <a:rPr lang="en-US" b="1" dirty="0" smtClean="0">
                <a:solidFill>
                  <a:srgbClr val="FF0000"/>
                </a:solidFill>
              </a:rPr>
              <a:t>Print In Grayscale</a:t>
            </a:r>
            <a:r>
              <a:rPr lang="en-US" dirty="0" smtClean="0">
                <a:solidFill>
                  <a:srgbClr val="FF0000"/>
                </a:solidFill>
              </a:rPr>
              <a:t> and choose the </a:t>
            </a:r>
            <a:r>
              <a:rPr lang="en-US" b="1" dirty="0" smtClean="0">
                <a:solidFill>
                  <a:srgbClr val="FF0000"/>
                </a:solidFill>
              </a:rPr>
              <a:t>Black Print Cartridge Only</a:t>
            </a:r>
            <a:r>
              <a:rPr lang="en-US" dirty="0" smtClean="0">
                <a:solidFill>
                  <a:srgbClr val="FF0000"/>
                </a:solidFill>
              </a:rPr>
              <a:t> radio button, Click </a:t>
            </a:r>
            <a:r>
              <a:rPr lang="en-US" b="1" dirty="0" smtClean="0">
                <a:solidFill>
                  <a:srgbClr val="FF0000"/>
                </a:solidFill>
              </a:rPr>
              <a:t>OK</a:t>
            </a:r>
            <a:r>
              <a:rPr lang="en-US" dirty="0" smtClean="0">
                <a:solidFill>
                  <a:srgbClr val="FF0000"/>
                </a:solidFill>
              </a:rPr>
              <a:t>.</a:t>
            </a:r>
          </a:p>
          <a:p>
            <a:r>
              <a:rPr lang="en-US" dirty="0" smtClean="0">
                <a:solidFill>
                  <a:srgbClr val="FF0000"/>
                </a:solidFill>
              </a:rPr>
              <a:t>To change the printer settings, keep the document open and select File &gt; Page Setup. The default settings are displayed. You can alter the colors, print quality, paper direction, and margin size for the document that you are printing without changing the default settings.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1676400" cy="838200"/>
          </a:xfrm>
        </p:spPr>
        <p:txBody>
          <a:bodyPr/>
          <a:lstStyle/>
          <a:p>
            <a:r>
              <a:rPr lang="en-US" dirty="0" smtClean="0">
                <a:solidFill>
                  <a:schemeClr val="accent5">
                    <a:lumMod val="20000"/>
                    <a:lumOff val="80000"/>
                  </a:schemeClr>
                </a:solidFill>
              </a:rPr>
              <a:t>14.2.4</a:t>
            </a:r>
            <a:endParaRPr lang="en-US" dirty="0">
              <a:solidFill>
                <a:schemeClr val="accent5">
                  <a:lumMod val="20000"/>
                  <a:lumOff val="80000"/>
                </a:schemeClr>
              </a:solidFill>
            </a:endParaRPr>
          </a:p>
        </p:txBody>
      </p:sp>
      <p:sp>
        <p:nvSpPr>
          <p:cNvPr id="3" name="Content Placeholder 2"/>
          <p:cNvSpPr>
            <a:spLocks noGrp="1"/>
          </p:cNvSpPr>
          <p:nvPr>
            <p:ph idx="1"/>
          </p:nvPr>
        </p:nvSpPr>
        <p:spPr>
          <a:xfrm>
            <a:off x="1752600" y="152400"/>
            <a:ext cx="7391400" cy="5638800"/>
          </a:xfrm>
        </p:spPr>
        <p:txBody>
          <a:bodyPr>
            <a:normAutofit fontScale="70000" lnSpcReduction="20000"/>
          </a:bodyPr>
          <a:lstStyle/>
          <a:p>
            <a:r>
              <a:rPr lang="en-US" dirty="0" smtClean="0">
                <a:solidFill>
                  <a:schemeClr val="accent5">
                    <a:lumMod val="20000"/>
                    <a:lumOff val="80000"/>
                  </a:schemeClr>
                </a:solidFill>
              </a:rPr>
              <a:t>Printer Test</a:t>
            </a:r>
            <a:br>
              <a:rPr lang="en-US" dirty="0" smtClean="0">
                <a:solidFill>
                  <a:schemeClr val="accent5">
                    <a:lumMod val="20000"/>
                    <a:lumOff val="80000"/>
                  </a:schemeClr>
                </a:solidFill>
              </a:rPr>
            </a:br>
            <a:r>
              <a:rPr lang="en-US" dirty="0" smtClean="0">
                <a:solidFill>
                  <a:schemeClr val="accent5">
                    <a:lumMod val="20000"/>
                    <a:lumOff val="80000"/>
                  </a:schemeClr>
                </a:solidFill>
              </a:rPr>
              <a:t>There are several ways to print a test page: </a:t>
            </a:r>
          </a:p>
          <a:p>
            <a:r>
              <a:rPr lang="en-US" dirty="0" smtClean="0">
                <a:solidFill>
                  <a:schemeClr val="accent5">
                    <a:lumMod val="20000"/>
                    <a:lumOff val="80000"/>
                  </a:schemeClr>
                </a:solidFill>
              </a:rPr>
              <a:t>Use the Print Test Page option from the printer </a:t>
            </a:r>
          </a:p>
          <a:p>
            <a:r>
              <a:rPr lang="en-US" dirty="0" smtClean="0">
                <a:solidFill>
                  <a:schemeClr val="accent5">
                    <a:lumMod val="20000"/>
                    <a:lumOff val="80000"/>
                  </a:schemeClr>
                </a:solidFill>
              </a:rPr>
              <a:t>Use the Print Test Page option from Windows </a:t>
            </a:r>
          </a:p>
          <a:p>
            <a:r>
              <a:rPr lang="en-US" dirty="0" smtClean="0">
                <a:solidFill>
                  <a:schemeClr val="accent5">
                    <a:lumMod val="20000"/>
                    <a:lumOff val="80000"/>
                  </a:schemeClr>
                </a:solidFill>
              </a:rPr>
              <a:t>Use the print function of an application </a:t>
            </a:r>
          </a:p>
          <a:p>
            <a:r>
              <a:rPr lang="en-US" dirty="0" smtClean="0">
                <a:solidFill>
                  <a:schemeClr val="accent5">
                    <a:lumMod val="20000"/>
                    <a:lumOff val="80000"/>
                  </a:schemeClr>
                </a:solidFill>
              </a:rPr>
              <a:t>Send a file directly to a parallel port printer using the command line </a:t>
            </a:r>
          </a:p>
          <a:p>
            <a:r>
              <a:rPr lang="en-US" dirty="0" smtClean="0">
                <a:solidFill>
                  <a:schemeClr val="accent5">
                    <a:lumMod val="20000"/>
                    <a:lumOff val="80000"/>
                  </a:schemeClr>
                </a:solidFill>
              </a:rPr>
              <a:t>To test a printer, first print a test page from the printer, and then print from the computer properties function or from an application. This ensures that the printer is working properly, the driver software is installed and working, and the printer and computer are communicating.</a:t>
            </a:r>
          </a:p>
          <a:p>
            <a:r>
              <a:rPr lang="en-US" dirty="0" smtClean="0">
                <a:solidFill>
                  <a:schemeClr val="accent5">
                    <a:lumMod val="20000"/>
                    <a:lumOff val="80000"/>
                  </a:schemeClr>
                </a:solidFill>
              </a:rPr>
              <a:t>Scanner Test</a:t>
            </a:r>
            <a:br>
              <a:rPr lang="en-US" dirty="0" smtClean="0">
                <a:solidFill>
                  <a:schemeClr val="accent5">
                    <a:lumMod val="20000"/>
                    <a:lumOff val="80000"/>
                  </a:schemeClr>
                </a:solidFill>
              </a:rPr>
            </a:br>
            <a:r>
              <a:rPr lang="en-US" dirty="0" smtClean="0">
                <a:solidFill>
                  <a:schemeClr val="accent5">
                    <a:lumMod val="20000"/>
                    <a:lumOff val="80000"/>
                  </a:schemeClr>
                </a:solidFill>
              </a:rPr>
              <a:t>Test the scanner by scanning a document. Use the buttons on the device for automatic scanning. Next, initiate scans from the scanner software and make sure that the software opens automatic scan. If the scanned images appear to be the same as the image on the screen, you have successfully completed the installation.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29400" y="152400"/>
            <a:ext cx="1981200" cy="792162"/>
          </a:xfrm>
        </p:spPr>
        <p:txBody>
          <a:bodyPr>
            <a:normAutofit/>
          </a:bodyPr>
          <a:lstStyle/>
          <a:p>
            <a:r>
              <a:rPr lang="en-US" dirty="0" smtClean="0"/>
              <a:t>14.3</a:t>
            </a:r>
            <a:endParaRPr lang="en-US" dirty="0"/>
          </a:p>
        </p:txBody>
      </p:sp>
      <p:sp>
        <p:nvSpPr>
          <p:cNvPr id="3" name="Content Placeholder 2"/>
          <p:cNvSpPr>
            <a:spLocks noGrp="1"/>
          </p:cNvSpPr>
          <p:nvPr>
            <p:ph idx="1"/>
          </p:nvPr>
        </p:nvSpPr>
        <p:spPr>
          <a:xfrm>
            <a:off x="4800600" y="2133600"/>
            <a:ext cx="4191000" cy="4525963"/>
          </a:xfrm>
        </p:spPr>
        <p:txBody>
          <a:bodyPr/>
          <a:lstStyle/>
          <a:p>
            <a:r>
              <a:rPr lang="en-US" dirty="0" smtClean="0"/>
              <a:t>In the Printers folder, right-click the printer to share, select Properties, and click the Sharing tab. Select Share this printer option and assign the printer a name.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14.3.1</a:t>
            </a:r>
            <a:endParaRPr lang="en-US" dirty="0">
              <a:solidFill>
                <a:schemeClr val="bg1"/>
              </a:solidFill>
            </a:endParaRPr>
          </a:p>
        </p:txBody>
      </p:sp>
      <p:sp>
        <p:nvSpPr>
          <p:cNvPr id="3" name="Content Placeholder 2"/>
          <p:cNvSpPr>
            <a:spLocks noGrp="1"/>
          </p:cNvSpPr>
          <p:nvPr>
            <p:ph idx="1"/>
          </p:nvPr>
        </p:nvSpPr>
        <p:spPr>
          <a:xfrm>
            <a:off x="1143000" y="2743200"/>
            <a:ext cx="7848600" cy="3992563"/>
          </a:xfrm>
        </p:spPr>
        <p:txBody>
          <a:bodyPr>
            <a:normAutofit fontScale="70000" lnSpcReduction="20000"/>
          </a:bodyPr>
          <a:lstStyle/>
          <a:p>
            <a:r>
              <a:rPr lang="en-US" dirty="0" smtClean="0">
                <a:solidFill>
                  <a:schemeClr val="bg1"/>
                </a:solidFill>
              </a:rPr>
              <a:t>Network print server devices allow many users on a network to access a single printer. A network print server device can manage network printing through either wired or wireless connections. You should consider the advantages and disadvantages of a dedicated PC print server before you install one:</a:t>
            </a:r>
          </a:p>
          <a:p>
            <a:r>
              <a:rPr lang="en-US" dirty="0" smtClean="0">
                <a:solidFill>
                  <a:schemeClr val="bg1"/>
                </a:solidFill>
              </a:rPr>
              <a:t>An advantage of using a network print server is that the server accepts incoming print jobs from computers, and then frees the computers for other tasks. The print server is always available to the users, unlike a printer shared from a user's computer. </a:t>
            </a:r>
          </a:p>
          <a:p>
            <a:r>
              <a:rPr lang="en-US" dirty="0" smtClean="0">
                <a:solidFill>
                  <a:schemeClr val="bg1"/>
                </a:solidFill>
              </a:rPr>
              <a:t>A disadvantage of a network print server is that it may not be able to use all of the functions of an all-in-one device.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295</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Stuff</vt:lpstr>
      <vt:lpstr>14.2.3</vt:lpstr>
      <vt:lpstr>14.2.4</vt:lpstr>
      <vt:lpstr>14.3</vt:lpstr>
      <vt:lpstr>14.3.1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Stuff</dc:title>
  <dc:creator>Zach Sweetser</dc:creator>
  <cp:lastModifiedBy>Zach Sweetser</cp:lastModifiedBy>
  <cp:revision>2</cp:revision>
  <dcterms:created xsi:type="dcterms:W3CDTF">2009-05-05T13:23:09Z</dcterms:created>
  <dcterms:modified xsi:type="dcterms:W3CDTF">2009-05-05T13:41:01Z</dcterms:modified>
</cp:coreProperties>
</file>